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78" r:id="rId24"/>
    <p:sldId id="275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4"/>
    <p:restoredTop sz="94595"/>
  </p:normalViewPr>
  <p:slideViewPr>
    <p:cSldViewPr snapToGrid="0" snapToObjects="1">
      <p:cViewPr>
        <p:scale>
          <a:sx n="78" d="100"/>
          <a:sy n="78" d="100"/>
        </p:scale>
        <p:origin x="186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0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218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5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39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93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801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03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05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92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51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5DFE-EC96-9041-85C4-2C0F7DA90F22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99C1A-5B8E-DB49-88FE-DFAE0E13B2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ZjG0RPXGihc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TKDDy8cHf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0TpdmSHQFQE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5Iij3zQp_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IXbwxqLCJw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lip.it/I91PVo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GnnF-UzNic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www.youtube.com/watch?v=aobNqqeUWR4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hyperlink" Target="https://www.youtube.com/watch?v=WtOhZ--YeFY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s://www.youtube.com/watch?v=5iap8kpHRsA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.png"/><Relationship Id="rId6" Type="http://schemas.openxmlformats.org/officeDocument/2006/relationships/image" Target="../media/image50.png"/><Relationship Id="rId7" Type="http://schemas.openxmlformats.org/officeDocument/2006/relationships/hyperlink" Target="https://www.youtube.com/watch?v=-4QPVo0UIzc" TargetMode="External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shop.oreilly.com/product/0636920035848.do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://www.oreilly.com/data/free/data-driven.csp" TargetMode="External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Visual-Organization-Visualization-Decisions-Business-ebook/dp/B00IKGM9NM" TargetMode="Externa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1" y="1"/>
            <a:ext cx="5537200" cy="17272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THE Data Driven Organization</a:t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9" y="1895305"/>
            <a:ext cx="9334684" cy="480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2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GENERAL ELECTRIC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626" y="1534077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GE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offers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predictive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maintenance.</a:t>
            </a:r>
          </a:p>
          <a:p>
            <a:pPr>
              <a:buFont typeface="Wingdings" charset="2"/>
              <a:buChar char="§"/>
            </a:pP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emote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monitoring and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asset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tracking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services. </a:t>
            </a:r>
          </a:p>
          <a:p>
            <a:pPr>
              <a:buFont typeface="Wingdings" charset="2"/>
              <a:buChar char="§"/>
            </a:pP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ased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on the data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collects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sensor-equipped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machines. </a:t>
            </a:r>
          </a:p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GE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expects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revenues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such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services to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grow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b="1" dirty="0" smtClean="0">
                <a:latin typeface="Calibri" charset="0"/>
                <a:ea typeface="Calibri" charset="0"/>
                <a:cs typeface="Calibri" charset="0"/>
              </a:rPr>
              <a:t>to $5 billion by 2017.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9" y="4227443"/>
            <a:ext cx="1576642" cy="1560444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89" y="4227443"/>
            <a:ext cx="1576642" cy="15604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478442" y="4679891"/>
            <a:ext cx="2915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Predix</a:t>
            </a:r>
            <a:r>
              <a:rPr lang="fr-FR" sz="2200" dirty="0"/>
              <a:t>, GE </a:t>
            </a:r>
            <a:r>
              <a:rPr lang="fr-FR" sz="2200" dirty="0" err="1"/>
              <a:t>Digital's</a:t>
            </a:r>
            <a:r>
              <a:rPr lang="fr-FR" sz="2200" dirty="0"/>
              <a:t> Platform for the </a:t>
            </a:r>
            <a:r>
              <a:rPr lang="fr-FR" sz="2200" dirty="0" err="1"/>
              <a:t>Industrial</a:t>
            </a:r>
            <a:r>
              <a:rPr lang="fr-FR" sz="2200" dirty="0"/>
              <a:t> Internet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199783" y="4587126"/>
            <a:ext cx="2315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Chalk</a:t>
            </a:r>
            <a:r>
              <a:rPr lang="fr-FR" sz="2200" dirty="0"/>
              <a:t> Talk </a:t>
            </a:r>
            <a:r>
              <a:rPr lang="fr-FR" sz="2200" dirty="0" err="1"/>
              <a:t>With</a:t>
            </a:r>
            <a:r>
              <a:rPr lang="fr-FR" sz="2200" dirty="0"/>
              <a:t> Harel </a:t>
            </a:r>
            <a:r>
              <a:rPr lang="fr-FR" sz="2200" dirty="0" err="1"/>
              <a:t>Kodesh</a:t>
            </a:r>
            <a:r>
              <a:rPr lang="fr-FR" sz="2200" dirty="0"/>
              <a:t> GE Digital</a:t>
            </a:r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469" y="0"/>
            <a:ext cx="818531" cy="8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VOLVO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9905" y="1534078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Volvo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launched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first car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internet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in 1998,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working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on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combining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warranty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claim data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telemetry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predict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when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parts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would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fail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when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vehicles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would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servicing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Today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, 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company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has put data to use in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order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uphold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reputation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as a maker of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safe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vehicles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Volvo’s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analytic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strategy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also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improving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driver and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passenger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convenience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fr-FR" dirty="0"/>
          </a:p>
        </p:txBody>
      </p:sp>
      <p:pic>
        <p:nvPicPr>
          <p:cNvPr id="4" name="Espace réservé du contenu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65" y="2"/>
            <a:ext cx="1641433" cy="9409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1" y="5370795"/>
            <a:ext cx="921968" cy="115328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91085" y="5398070"/>
            <a:ext cx="4587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« How the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connected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car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forcing Volvo to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rethink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data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strategy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 » </a:t>
            </a:r>
            <a:r>
              <a:rPr lang="fr-FR" sz="2200" dirty="0" smtClean="0"/>
              <a:t>https://</a:t>
            </a:r>
            <a:r>
              <a:rPr lang="fr-FR" sz="2200" dirty="0" err="1" smtClean="0"/>
              <a:t>lc.cx</a:t>
            </a:r>
            <a:r>
              <a:rPr lang="fr-FR" sz="2200" dirty="0" smtClean="0"/>
              <a:t>/o9SS</a:t>
            </a:r>
            <a:endParaRPr lang="fr-FR" sz="2200" dirty="0"/>
          </a:p>
        </p:txBody>
      </p:sp>
      <p:pic>
        <p:nvPicPr>
          <p:cNvPr id="8" name="Imag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70" y="5424220"/>
            <a:ext cx="1140520" cy="112880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977976" y="5424220"/>
            <a:ext cx="5037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Volvo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works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Teradata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to carry out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predictive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machine-learning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driven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across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petabyte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scale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datasets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31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325563"/>
          </a:xfrm>
        </p:spPr>
        <p:txBody>
          <a:bodyPr/>
          <a:lstStyle/>
          <a:p>
            <a:r>
              <a:rPr lang="fr-FR" smtClean="0"/>
              <a:t>BIG DATA IMPROVE BUSINESS &amp; PERFORMANCES 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11480" y="166169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The more </a:t>
            </a:r>
            <a:r>
              <a:rPr lang="fr-FR" dirty="0" err="1" smtClean="0"/>
              <a:t>companies</a:t>
            </a:r>
            <a:r>
              <a:rPr lang="fr-FR" dirty="0" smtClean="0"/>
              <a:t> </a:t>
            </a:r>
            <a:r>
              <a:rPr lang="fr-FR" dirty="0" err="1" smtClean="0"/>
              <a:t>characterized</a:t>
            </a:r>
            <a:r>
              <a:rPr lang="fr-FR" dirty="0" smtClean="0"/>
              <a:t> as data-</a:t>
            </a:r>
            <a:r>
              <a:rPr lang="fr-FR" dirty="0" err="1" smtClean="0"/>
              <a:t>driven</a:t>
            </a:r>
            <a:r>
              <a:rPr lang="fr-FR" dirty="0" smtClean="0"/>
              <a:t>, the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performed</a:t>
            </a:r>
            <a:r>
              <a:rPr lang="fr-FR" dirty="0" smtClean="0"/>
              <a:t> on objective mesures and </a:t>
            </a:r>
            <a:r>
              <a:rPr lang="fr-FR" dirty="0" err="1" smtClean="0"/>
              <a:t>operational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 smtClean="0"/>
          </a:p>
          <a:p>
            <a:pPr marL="0" indent="0">
              <a:buNone/>
            </a:pPr>
            <a:endParaRPr lang="fr-FR" baseline="-25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fr-FR" sz="3200" dirty="0" smtClean="0">
                <a:latin typeface="Calibri" charset="0"/>
                <a:ea typeface="Calibri" charset="0"/>
                <a:cs typeface="Calibri" charset="0"/>
              </a:rPr>
              <a:t>    +5% more productive </a:t>
            </a:r>
          </a:p>
          <a:p>
            <a:pPr marL="0" indent="0">
              <a:buNone/>
            </a:pPr>
            <a:endParaRPr lang="fr-FR" sz="3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                                                   </a:t>
            </a:r>
            <a:r>
              <a:rPr lang="fr-FR" sz="3200" dirty="0" smtClean="0">
                <a:latin typeface="Calibri" charset="0"/>
                <a:ea typeface="Calibri" charset="0"/>
                <a:cs typeface="Calibri" charset="0"/>
              </a:rPr>
              <a:t>+6% more profitable 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0" y="5473029"/>
            <a:ext cx="863379" cy="107999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13899" y="5797395"/>
            <a:ext cx="5546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Study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of MIT Center for Digital Business, 2011. </a:t>
            </a:r>
          </a:p>
          <a:p>
            <a:r>
              <a:rPr lang="fr-FR" sz="2200" dirty="0" smtClean="0"/>
              <a:t>https://</a:t>
            </a:r>
            <a:r>
              <a:rPr lang="fr-FR" sz="2200" dirty="0" err="1" smtClean="0"/>
              <a:t>lc.cx</a:t>
            </a:r>
            <a:r>
              <a:rPr lang="fr-FR" sz="2200" dirty="0" smtClean="0"/>
              <a:t>/o9SS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2427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BIG OPPORTUNITIES AND DIFFICULTIES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0970" y="1189355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Nearly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60% of senior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executives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believe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Data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disrupt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industry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within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next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three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years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Organizations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were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found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be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struggling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even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Proof- of-Concepts (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PoCs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),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an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average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success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rate of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only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38%.</a:t>
            </a:r>
          </a:p>
          <a:p>
            <a:pPr>
              <a:buFont typeface="Wingdings" charset="2"/>
              <a:buChar char="§"/>
            </a:pP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Only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27% of 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executives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surveyed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described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Data initiatives as “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successful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”.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0" y="5151120"/>
            <a:ext cx="2496617" cy="157892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60472" y="5622052"/>
            <a:ext cx="55904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https://</a:t>
            </a:r>
            <a:r>
              <a:rPr lang="fr-FR" sz="2200" dirty="0" err="1" smtClean="0"/>
              <a:t>www.capgemini.com</a:t>
            </a:r>
            <a:r>
              <a:rPr lang="fr-FR" sz="2200" dirty="0" smtClean="0"/>
              <a:t>/</a:t>
            </a:r>
            <a:r>
              <a:rPr lang="fr-FR" sz="2200" dirty="0" err="1" smtClean="0"/>
              <a:t>resource</a:t>
            </a:r>
            <a:r>
              <a:rPr lang="fr-FR" sz="2200" dirty="0" smtClean="0"/>
              <a:t>-file-</a:t>
            </a:r>
            <a:r>
              <a:rPr lang="fr-FR" sz="2200" dirty="0" err="1" smtClean="0"/>
              <a:t>access</a:t>
            </a:r>
            <a:r>
              <a:rPr lang="fr-FR" sz="2200" dirty="0" smtClean="0"/>
              <a:t>/</a:t>
            </a:r>
            <a:r>
              <a:rPr lang="fr-FR" sz="2200" dirty="0" err="1" smtClean="0"/>
              <a:t>resource</a:t>
            </a:r>
            <a:r>
              <a:rPr lang="fr-FR" sz="2200" dirty="0" smtClean="0"/>
              <a:t>/</a:t>
            </a:r>
            <a:r>
              <a:rPr lang="fr-FR" sz="2200" dirty="0" err="1" smtClean="0"/>
              <a:t>pdf</a:t>
            </a:r>
            <a:r>
              <a:rPr lang="fr-FR" sz="2200" dirty="0" smtClean="0"/>
              <a:t>/the_big_data_payoff_turning_big_data_into_business_value.pdf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99825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idx="1"/>
          </p:nvPr>
        </p:nvSpPr>
        <p:spPr>
          <a:xfrm>
            <a:off x="2758440" y="1840865"/>
            <a:ext cx="6903720" cy="384365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6600" smtClean="0">
              <a:latin typeface="Chalkduster" charset="0"/>
              <a:ea typeface="Chalkduster" charset="0"/>
              <a:cs typeface="Chalkduster" charset="0"/>
            </a:endParaRPr>
          </a:p>
          <a:p>
            <a:pPr marL="0" indent="0" algn="ctr">
              <a:buNone/>
            </a:pPr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HOW TO 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7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FACTORS OF SUCCESS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0560" y="1603692"/>
            <a:ext cx="10515600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charset="2"/>
              <a:buChar char="§"/>
            </a:pP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DEVELOP A TECHNOLOGICAL CULTURE. </a:t>
            </a:r>
          </a:p>
          <a:p>
            <a:pPr marL="457200" indent="-457200"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INVEST IN TECHNOLOGY. </a:t>
            </a:r>
          </a:p>
          <a:p>
            <a:pPr marL="457200" indent="-457200"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INVEST IN DATA EXPERTISE.</a:t>
            </a:r>
          </a:p>
          <a:p>
            <a:pPr marL="457200" indent="-457200"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IMPLEMENT A DATA-CENTRIC TEAM STRUCTURE.</a:t>
            </a:r>
          </a:p>
          <a:p>
            <a:pPr marL="457200" indent="-457200"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CONNECT DATA TO THE BUSINESS.</a:t>
            </a:r>
          </a:p>
          <a:p>
            <a:pPr marL="457200" indent="-457200"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ADOPT A CUSTOMER-CENTRIC APPROACH.</a:t>
            </a:r>
          </a:p>
          <a:p>
            <a:pPr marL="457200" indent="-457200"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ADOPT A SMART APPROACH.</a:t>
            </a:r>
          </a:p>
          <a:p>
            <a:pPr marL="457200" indent="-457200"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ADOPT A LONG TERM STRATEGY.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723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DEVELOP A TECHNOLOGICAL  CULTURE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8114" y="1311557"/>
            <a:ext cx="10453687" cy="47196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In 1970’s.....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Barcode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scanners at the cash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register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: </a:t>
            </a:r>
          </a:p>
          <a:p>
            <a:pPr lvl="1"/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were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selling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lvl="1"/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How the placement of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those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had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on impact on sales? </a:t>
            </a:r>
          </a:p>
          <a:p>
            <a:pPr lvl="1"/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are 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seasonal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trends and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regional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differences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? </a:t>
            </a:r>
          </a:p>
          <a:p>
            <a:pPr>
              <a:buFont typeface="Wingdings" charset="2"/>
              <a:buChar char="§"/>
            </a:pP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First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company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invest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in RFID Technologies (Radio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Frequency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Identification) </a:t>
            </a:r>
          </a:p>
          <a:p>
            <a:pPr>
              <a:buFont typeface="Wingdings" charset="2"/>
              <a:buChar char="§"/>
            </a:pP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Today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Walmart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has one of the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largest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collections of data in the world,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processing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more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than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2.5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petabytes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data,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hourly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5" y="5710856"/>
            <a:ext cx="1057593" cy="104672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75728" y="6018777"/>
            <a:ext cx="4498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 smtClean="0"/>
              <a:t>Walmart</a:t>
            </a:r>
            <a:r>
              <a:rPr lang="fr-FR" sz="2200" dirty="0" smtClean="0"/>
              <a:t>: </a:t>
            </a:r>
            <a:r>
              <a:rPr lang="fr-FR" sz="2200" dirty="0" err="1" smtClean="0"/>
              <a:t>Big</a:t>
            </a:r>
            <a:r>
              <a:rPr lang="fr-FR" sz="2200" dirty="0" smtClean="0"/>
              <a:t> </a:t>
            </a:r>
            <a:r>
              <a:rPr lang="fr-FR" sz="2200" dirty="0"/>
              <a:t>Data, </a:t>
            </a:r>
            <a:r>
              <a:rPr lang="fr-FR" sz="2200" dirty="0" err="1"/>
              <a:t>Big</a:t>
            </a:r>
            <a:r>
              <a:rPr lang="fr-FR" sz="2200" dirty="0"/>
              <a:t> </a:t>
            </a:r>
            <a:r>
              <a:rPr lang="fr-FR" sz="2200" dirty="0" err="1"/>
              <a:t>Opportunities</a:t>
            </a:r>
            <a:endParaRPr lang="fr-FR" sz="2200" dirty="0"/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18" y="0"/>
            <a:ext cx="2704382" cy="79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4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INVEST IN TECHNOLOGY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0" y="1125794"/>
            <a:ext cx="9084669" cy="4484412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0" y="5795116"/>
            <a:ext cx="938327" cy="92868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0854" y="6044015"/>
            <a:ext cx="69674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How </a:t>
            </a:r>
            <a:r>
              <a:rPr lang="fr-FR" sz="2200" dirty="0" err="1"/>
              <a:t>Netflix</a:t>
            </a:r>
            <a:r>
              <a:rPr lang="fr-FR" sz="2200" dirty="0"/>
              <a:t> uses Data </a:t>
            </a:r>
            <a:r>
              <a:rPr lang="fr-FR" sz="2200" dirty="0" err="1"/>
              <a:t>Analytics</a:t>
            </a:r>
            <a:r>
              <a:rPr lang="fr-FR" sz="2200" dirty="0"/>
              <a:t> to </a:t>
            </a:r>
            <a:r>
              <a:rPr lang="fr-FR" sz="2200" dirty="0" err="1"/>
              <a:t>Launch</a:t>
            </a:r>
            <a:r>
              <a:rPr lang="fr-FR" sz="2200" dirty="0"/>
              <a:t> a new TV </a:t>
            </a:r>
            <a:r>
              <a:rPr lang="fr-FR" sz="2200" dirty="0" err="1"/>
              <a:t>Series</a:t>
            </a:r>
            <a:r>
              <a:rPr lang="fr-FR" sz="2200" dirty="0"/>
              <a:t>?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99" y="0"/>
            <a:ext cx="2705101" cy="8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5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HOW TO INVEST IN TECHNOLOGY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5588" y="1827666"/>
            <a:ext cx="9584424" cy="2968311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Start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small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POCs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POTs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Get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familiar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ecosystem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Iteration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Recognize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stakeholders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in 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Company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convince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them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Invest in Data Expertise.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8" y="5638174"/>
            <a:ext cx="707339" cy="88480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19884" y="5638174"/>
            <a:ext cx="640021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fr-FR" sz="2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invest</a:t>
            </a:r>
            <a:r>
              <a:rPr lang="fr-FR" sz="2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in a </a:t>
            </a:r>
            <a:r>
              <a:rPr lang="fr-FR" sz="2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sz="2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Data Platform, Forbes, July 2016</a:t>
            </a:r>
          </a:p>
          <a:p>
            <a:r>
              <a:rPr lang="fr-FR" sz="2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fr-FR" sz="2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lc.cx</a:t>
            </a:r>
            <a:r>
              <a:rPr lang="fr-FR" sz="2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/o9qE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35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INVEST IN DATA EXPERTISE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2" y="1119769"/>
            <a:ext cx="5462265" cy="20949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99" y="2202018"/>
            <a:ext cx="6774069" cy="175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99" y="3960672"/>
            <a:ext cx="6709169" cy="179296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2" y="5808675"/>
            <a:ext cx="707339" cy="8848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0611" y="5927914"/>
            <a:ext cx="89392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« Data </a:t>
            </a:r>
            <a:r>
              <a:rPr lang="fr-FR" sz="2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Scientist</a:t>
            </a:r>
            <a:r>
              <a:rPr lang="fr-FR" sz="2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: the </a:t>
            </a:r>
            <a:r>
              <a:rPr lang="fr-FR" sz="2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Sexiest</a:t>
            </a:r>
            <a:r>
              <a:rPr lang="fr-FR" sz="2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Job of the 21st Century » , HBR, </a:t>
            </a:r>
            <a:r>
              <a:rPr lang="fr-FR" sz="22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Oct</a:t>
            </a:r>
            <a:r>
              <a:rPr lang="fr-FR" sz="2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2012</a:t>
            </a:r>
          </a:p>
          <a:p>
            <a:r>
              <a:rPr lang="fr-FR" sz="2200" dirty="0" smtClean="0"/>
              <a:t>https://</a:t>
            </a:r>
            <a:r>
              <a:rPr lang="fr-FR" sz="2200" dirty="0" err="1" smtClean="0"/>
              <a:t>goo.gl</a:t>
            </a:r>
            <a:r>
              <a:rPr lang="fr-FR" sz="2200" dirty="0" smtClean="0"/>
              <a:t>/R8Qdff</a:t>
            </a:r>
            <a:endParaRPr lang="fr-FR" sz="2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808737" y="1388026"/>
            <a:ext cx="6929798" cy="377664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endParaRPr lang="fr-FR" sz="2400" dirty="0" smtClean="0">
              <a:latin typeface="Calibri" charset="0"/>
              <a:ea typeface="Calibri" charset="0"/>
              <a:cs typeface="Calibri" charset="0"/>
              <a:hlinkClick r:id="rId2"/>
            </a:endParaRPr>
          </a:p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http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  <a:hlinkClick r:id="rId2"/>
              </a:rPr>
              <a:t>://flip.it/I91PVo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  <a:p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99" y="1223180"/>
            <a:ext cx="3314699" cy="45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0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INVEST IN DATA EXPERTISE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5" y="2132957"/>
            <a:ext cx="3940887" cy="2958261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62" y="2132957"/>
            <a:ext cx="4125015" cy="2958261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77" y="2168693"/>
            <a:ext cx="3839084" cy="2886787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6" y="5734304"/>
            <a:ext cx="707339" cy="88480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57289" y="5622710"/>
            <a:ext cx="10287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« Les 6 métiers porteurs de la Data », Les Echos, April 2016</a:t>
            </a:r>
          </a:p>
          <a:p>
            <a:r>
              <a:rPr lang="fr-FR" sz="2200" dirty="0" smtClean="0"/>
              <a:t>http://</a:t>
            </a:r>
            <a:r>
              <a:rPr lang="fr-FR" sz="2200" dirty="0" err="1" smtClean="0"/>
              <a:t>start.lesechos.fr</a:t>
            </a:r>
            <a:r>
              <a:rPr lang="fr-FR" sz="2200" dirty="0" smtClean="0"/>
              <a:t>/rejoindre-une-entreprise/actu-recrutement/les-6-metiers-porteurs-dans-la-data-en-une-infographie-4283.php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848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HOW TO INVEST IN DATA EXPERTISE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1483" y="1711325"/>
            <a:ext cx="10515600" cy="4351338"/>
          </a:xfrm>
        </p:spPr>
        <p:txBody>
          <a:bodyPr>
            <a:normAutofit fontScale="925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Make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Partnership</a:t>
            </a: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P&amp;G has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partnered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Google to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enhance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employees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’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skills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two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companies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have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engaged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employee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exchange programs for 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past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five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years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While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employees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Google gain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P&amp;G’s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expertise in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advertising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those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P&amp;G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get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learn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Google’s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expertise in data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166" y="0"/>
            <a:ext cx="2509834" cy="77893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566" y="778933"/>
            <a:ext cx="1679434" cy="7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HOW TO INVEST IN DATA EXPERTISE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2788" y="1325563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Make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acquisitions and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develop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Internship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 </a:t>
            </a:r>
          </a:p>
          <a:p>
            <a:pPr>
              <a:buFont typeface="Wingdings" charset="2"/>
              <a:buChar char="§"/>
            </a:pP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In 2006 .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Walmart,has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set up “@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WalmartLabs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”, an innovation center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Silicon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Valley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helping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retailer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enhance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customer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experience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through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innovative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uses of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Data. </a:t>
            </a:r>
          </a:p>
          <a:p>
            <a:pPr>
              <a:buFont typeface="Wingdings" charset="2"/>
              <a:buChar char="§"/>
            </a:pP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WalmartLabs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acquired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Inkiru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– a startup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specializing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predictive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– to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strengthen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capabilities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endParaRPr lang="fr-FR" dirty="0">
              <a:latin typeface="Calibri" charset="0"/>
              <a:ea typeface="Calibri" charset="0"/>
              <a:cs typeface="Calibri" charset="0"/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0" y="0"/>
            <a:ext cx="2471176" cy="786853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3" y="5414962"/>
            <a:ext cx="1215015" cy="120253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81153" y="5800784"/>
            <a:ext cx="7555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Interns</a:t>
            </a:r>
            <a:r>
              <a:rPr lang="fr-FR" sz="2200" dirty="0"/>
              <a:t> @</a:t>
            </a:r>
            <a:r>
              <a:rPr lang="fr-FR" sz="2200" dirty="0" err="1"/>
              <a:t>WalmartLabs</a:t>
            </a:r>
            <a:r>
              <a:rPr lang="fr-FR" sz="2200" dirty="0"/>
              <a:t> </a:t>
            </a:r>
            <a:r>
              <a:rPr lang="fr-FR" sz="2200" dirty="0" err="1"/>
              <a:t>Make</a:t>
            </a:r>
            <a:r>
              <a:rPr lang="fr-FR" sz="2200" dirty="0"/>
              <a:t> an Impact on a </a:t>
            </a:r>
            <a:r>
              <a:rPr lang="fr-FR" sz="2200" dirty="0" err="1"/>
              <a:t>Scale</a:t>
            </a:r>
            <a:r>
              <a:rPr lang="fr-FR" sz="2200" dirty="0"/>
              <a:t> </a:t>
            </a:r>
            <a:r>
              <a:rPr lang="fr-FR" sz="2200" dirty="0" err="1"/>
              <a:t>Like</a:t>
            </a:r>
            <a:r>
              <a:rPr lang="fr-FR" sz="2200" dirty="0"/>
              <a:t> No </a:t>
            </a:r>
            <a:r>
              <a:rPr lang="fr-FR" sz="2200" dirty="0" err="1"/>
              <a:t>Other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987889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IMPLEMENT A « DATA TEAM STRUCTURE »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2" y="1588269"/>
            <a:ext cx="8529437" cy="425877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38" y="1"/>
            <a:ext cx="2290762" cy="8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HOW TO IMPLEMENT A DATA TEAM?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1" y="1120889"/>
            <a:ext cx="7464089" cy="35449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37" y="2021616"/>
            <a:ext cx="7140713" cy="30969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03261" y="5104264"/>
            <a:ext cx="7891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DJ Patil, "Data Science and Building Data Teams"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7" y="5699932"/>
            <a:ext cx="1065212" cy="105426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11419" y="5941129"/>
            <a:ext cx="8249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Strata</a:t>
            </a:r>
            <a:r>
              <a:rPr lang="fr-FR" sz="2200" dirty="0"/>
              <a:t> </a:t>
            </a:r>
            <a:r>
              <a:rPr lang="fr-FR" sz="2200" dirty="0" err="1"/>
              <a:t>Jumpstart</a:t>
            </a:r>
            <a:r>
              <a:rPr lang="fr-FR" sz="2200" dirty="0"/>
              <a:t> 2011: DJ </a:t>
            </a:r>
            <a:r>
              <a:rPr lang="fr-FR" sz="2200" dirty="0" err="1"/>
              <a:t>Patil</a:t>
            </a:r>
            <a:r>
              <a:rPr lang="fr-FR" sz="2200" dirty="0"/>
              <a:t>, "Data Science and Building Data </a:t>
            </a:r>
            <a:r>
              <a:rPr lang="fr-FR" sz="2200" dirty="0" smtClean="0"/>
              <a:t>Teams », White House CDO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77964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CONNECT </a:t>
            </a:r>
            <a:r>
              <a:rPr lang="fr-FR" smtClean="0"/>
              <a:t>DATA TO THE BUSINESS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1012" y="1325563"/>
            <a:ext cx="5405438" cy="4332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“Business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Spheres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”</a:t>
            </a:r>
          </a:p>
          <a:p>
            <a:pPr>
              <a:buFont typeface="Wingdings" charset="2"/>
              <a:buChar char="§"/>
            </a:pP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Executives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physically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surrounded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by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screens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display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complex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data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variety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of sources. </a:t>
            </a:r>
          </a:p>
          <a:p>
            <a:pPr>
              <a:buFont typeface="Wingdings" charset="2"/>
              <a:buChar char="§"/>
            </a:pP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visualization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techniques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employed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in Business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Sphere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facilities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help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executives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uncover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opportunities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and exceptions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the data and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ask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focused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business questions. </a:t>
            </a:r>
          </a:p>
          <a:p>
            <a:pPr>
              <a:buFont typeface="Wingdings" charset="2"/>
              <a:buChar char="§"/>
            </a:pP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P&amp;G has more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than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50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such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facilities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across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the world (first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deployment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in 2006).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12" y="1673616"/>
            <a:ext cx="5350872" cy="381629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732" y="1"/>
            <a:ext cx="1456267" cy="764050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6" y="5657851"/>
            <a:ext cx="1077912" cy="10668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77988" y="6070245"/>
            <a:ext cx="66084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 err="1">
                <a:solidFill>
                  <a:srgbClr val="000000"/>
                </a:solidFill>
              </a:rPr>
              <a:t>Making</a:t>
            </a:r>
            <a:r>
              <a:rPr lang="fr-FR" sz="2200" dirty="0">
                <a:solidFill>
                  <a:srgbClr val="000000"/>
                </a:solidFill>
              </a:rPr>
              <a:t> $79B Agile: How Procter &amp; </a:t>
            </a:r>
            <a:r>
              <a:rPr lang="fr-FR" sz="2200" dirty="0" err="1">
                <a:solidFill>
                  <a:srgbClr val="000000"/>
                </a:solidFill>
              </a:rPr>
              <a:t>Gamble</a:t>
            </a:r>
            <a:r>
              <a:rPr lang="fr-FR" sz="2200" dirty="0">
                <a:solidFill>
                  <a:srgbClr val="000000"/>
                </a:solidFill>
              </a:rPr>
              <a:t> </a:t>
            </a:r>
            <a:r>
              <a:rPr lang="fr-FR" sz="2200" dirty="0" err="1">
                <a:solidFill>
                  <a:srgbClr val="000000"/>
                </a:solidFill>
              </a:rPr>
              <a:t>Handles</a:t>
            </a:r>
            <a:r>
              <a:rPr lang="fr-FR" sz="2200" dirty="0">
                <a:solidFill>
                  <a:srgbClr val="000000"/>
                </a:solidFill>
              </a:rPr>
              <a:t> BI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93094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HOW TO CONNECT DATA TO THE BUSINESS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620" y="1219598"/>
            <a:ext cx="101380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ustomized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Data Visualisations 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Decision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Cockpits</a:t>
            </a:r>
          </a:p>
          <a:p>
            <a:pPr>
              <a:buFont typeface="Wingdings" charset="2"/>
              <a:buChar char="§"/>
            </a:pP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Dashboards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providing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executives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visual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displays of data on business performance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market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trends. </a:t>
            </a:r>
          </a:p>
          <a:p>
            <a:pPr>
              <a:buFont typeface="Wingdings" charset="2"/>
              <a:buChar char="§"/>
            </a:pP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Customized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according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individual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needs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They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allow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executives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to drill-down to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granular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views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of data at a country, brand or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product-level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Also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provide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real-time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automated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information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alerts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In 2011,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Decision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Cockpits have been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widely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adopted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at P&amp;G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more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than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58,000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executives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them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every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week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. (first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deployment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in 2006). 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93" y="0"/>
            <a:ext cx="1612304" cy="8112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0" y="5601713"/>
            <a:ext cx="833533" cy="104266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02504" y="5761648"/>
            <a:ext cx="7121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How P&amp;G </a:t>
            </a:r>
            <a:r>
              <a:rPr lang="fr-FR" sz="2200" dirty="0" err="1"/>
              <a:t>Presents</a:t>
            </a:r>
            <a:r>
              <a:rPr lang="fr-FR" sz="2200" dirty="0"/>
              <a:t> Data to </a:t>
            </a:r>
            <a:r>
              <a:rPr lang="fr-FR" sz="2200" dirty="0" err="1"/>
              <a:t>Decision-Makers</a:t>
            </a:r>
            <a:r>
              <a:rPr lang="fr-FR" sz="2200" dirty="0"/>
              <a:t>, HBR, April 2013</a:t>
            </a:r>
          </a:p>
          <a:p>
            <a:r>
              <a:rPr lang="fr-FR" sz="2200" dirty="0"/>
              <a:t>http://</a:t>
            </a:r>
            <a:r>
              <a:rPr lang="fr-FR" sz="2200" dirty="0" err="1"/>
              <a:t>urlz.fr</a:t>
            </a:r>
            <a:r>
              <a:rPr lang="fr-FR" sz="2200" dirty="0"/>
              <a:t>/4nOQ</a:t>
            </a:r>
          </a:p>
        </p:txBody>
      </p:sp>
    </p:spTree>
    <p:extLst>
      <p:ext uri="{BB962C8B-B14F-4D97-AF65-F5344CB8AC3E}">
        <p14:creationId xmlns:p14="http://schemas.microsoft.com/office/powerpoint/2010/main" val="76191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ADOPT A CUSTOMER-CENTRIC APPROACH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1325563"/>
            <a:ext cx="7723414" cy="43608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5" y="5856530"/>
            <a:ext cx="707339" cy="8848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26671" y="5914214"/>
            <a:ext cx="9937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Five-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customer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centric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-marketing-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lessons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apple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-to-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zappos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 Forbes, August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2014</a:t>
            </a:r>
            <a:endParaRPr lang="fr-FR" sz="2200" dirty="0" smtClean="0"/>
          </a:p>
          <a:p>
            <a:r>
              <a:rPr lang="fr-FR" sz="2200" dirty="0" smtClean="0"/>
              <a:t>http</a:t>
            </a:r>
            <a:r>
              <a:rPr lang="fr-FR" sz="2200" dirty="0"/>
              <a:t>://</a:t>
            </a:r>
            <a:r>
              <a:rPr lang="fr-FR" sz="2200" dirty="0" err="1"/>
              <a:t>urlz.fr</a:t>
            </a:r>
            <a:r>
              <a:rPr lang="fr-FR" sz="2200" dirty="0"/>
              <a:t>/4nOY</a:t>
            </a:r>
          </a:p>
        </p:txBody>
      </p:sp>
      <p:sp>
        <p:nvSpPr>
          <p:cNvPr id="7" name="Ellipse 6"/>
          <p:cNvSpPr/>
          <p:nvPr/>
        </p:nvSpPr>
        <p:spPr>
          <a:xfrm>
            <a:off x="5894613" y="2188029"/>
            <a:ext cx="2122715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10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HOW TO ADOPT </a:t>
            </a:r>
            <a:r>
              <a:rPr lang="fr-FR" smtClean="0"/>
              <a:t>A CUSTOMER-CENTRIC 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37834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sz="2400" dirty="0" smtClean="0">
                <a:ea typeface="Calibri" charset="0"/>
                <a:cs typeface="Calibri" charset="0"/>
              </a:rPr>
              <a:t>« In </a:t>
            </a:r>
            <a:r>
              <a:rPr lang="fr-FR" sz="2400" dirty="0" err="1">
                <a:ea typeface="Calibri" charset="0"/>
                <a:cs typeface="Calibri" charset="0"/>
              </a:rPr>
              <a:t>some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companies</a:t>
            </a:r>
            <a:r>
              <a:rPr lang="fr-FR" sz="2400" dirty="0">
                <a:ea typeface="Calibri" charset="0"/>
                <a:cs typeface="Calibri" charset="0"/>
              </a:rPr>
              <a:t> [</a:t>
            </a:r>
            <a:r>
              <a:rPr lang="fr-FR" sz="2400" dirty="0" err="1">
                <a:ea typeface="Calibri" charset="0"/>
                <a:cs typeface="Calibri" charset="0"/>
              </a:rPr>
              <a:t>that</a:t>
            </a:r>
            <a:r>
              <a:rPr lang="fr-FR" sz="2400" dirty="0">
                <a:ea typeface="Calibri" charset="0"/>
                <a:cs typeface="Calibri" charset="0"/>
              </a:rPr>
              <a:t> are] </a:t>
            </a:r>
            <a:r>
              <a:rPr lang="fr-FR" sz="2400" dirty="0" err="1">
                <a:ea typeface="Calibri" charset="0"/>
                <a:cs typeface="Calibri" charset="0"/>
              </a:rPr>
              <a:t>evolving</a:t>
            </a:r>
            <a:r>
              <a:rPr lang="fr-FR" sz="2400" dirty="0">
                <a:ea typeface="Calibri" charset="0"/>
                <a:cs typeface="Calibri" charset="0"/>
              </a:rPr>
              <a:t> the </a:t>
            </a:r>
            <a:r>
              <a:rPr lang="fr-FR" sz="2400" dirty="0" err="1">
                <a:ea typeface="Calibri" charset="0"/>
                <a:cs typeface="Calibri" charset="0"/>
              </a:rPr>
              <a:t>product</a:t>
            </a:r>
            <a:r>
              <a:rPr lang="fr-FR" sz="2400" dirty="0">
                <a:ea typeface="Calibri" charset="0"/>
                <a:cs typeface="Calibri" charset="0"/>
              </a:rPr>
              <a:t>, the </a:t>
            </a:r>
            <a:r>
              <a:rPr lang="fr-FR" sz="2400" dirty="0" err="1">
                <a:ea typeface="Calibri" charset="0"/>
                <a:cs typeface="Calibri" charset="0"/>
              </a:rPr>
              <a:t>product</a:t>
            </a:r>
            <a:r>
              <a:rPr lang="fr-FR" sz="2400" dirty="0">
                <a:ea typeface="Calibri" charset="0"/>
                <a:cs typeface="Calibri" charset="0"/>
              </a:rPr>
              <a:t> team </a:t>
            </a:r>
            <a:r>
              <a:rPr lang="fr-FR" sz="2400" dirty="0" err="1">
                <a:ea typeface="Calibri" charset="0"/>
                <a:cs typeface="Calibri" charset="0"/>
              </a:rPr>
              <a:t>might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be</a:t>
            </a:r>
            <a:r>
              <a:rPr lang="fr-FR" sz="2400" dirty="0">
                <a:ea typeface="Calibri" charset="0"/>
                <a:cs typeface="Calibri" charset="0"/>
              </a:rPr>
              <a:t> the driver: the team </a:t>
            </a:r>
            <a:r>
              <a:rPr lang="fr-FR" sz="2400" dirty="0" err="1">
                <a:ea typeface="Calibri" charset="0"/>
                <a:cs typeface="Calibri" charset="0"/>
              </a:rPr>
              <a:t>comes</a:t>
            </a:r>
            <a:r>
              <a:rPr lang="fr-FR" sz="2400" dirty="0">
                <a:ea typeface="Calibri" charset="0"/>
                <a:cs typeface="Calibri" charset="0"/>
              </a:rPr>
              <a:t> up </a:t>
            </a:r>
            <a:r>
              <a:rPr lang="fr-FR" sz="2400" dirty="0" err="1">
                <a:ea typeface="Calibri" charset="0"/>
                <a:cs typeface="Calibri" charset="0"/>
              </a:rPr>
              <a:t>with</a:t>
            </a:r>
            <a:r>
              <a:rPr lang="fr-FR" sz="2400" dirty="0">
                <a:ea typeface="Calibri" charset="0"/>
                <a:cs typeface="Calibri" charset="0"/>
              </a:rPr>
              <a:t> the </a:t>
            </a:r>
            <a:r>
              <a:rPr lang="fr-FR" sz="2400" dirty="0" err="1">
                <a:ea typeface="Calibri" charset="0"/>
                <a:cs typeface="Calibri" charset="0"/>
              </a:rPr>
              <a:t>idea</a:t>
            </a:r>
            <a:r>
              <a:rPr lang="fr-FR" sz="2400" dirty="0">
                <a:ea typeface="Calibri" charset="0"/>
                <a:cs typeface="Calibri" charset="0"/>
              </a:rPr>
              <a:t>, design, </a:t>
            </a:r>
            <a:r>
              <a:rPr lang="fr-FR" sz="2400" dirty="0" err="1">
                <a:ea typeface="Calibri" charset="0"/>
                <a:cs typeface="Calibri" charset="0"/>
              </a:rPr>
              <a:t>builds</a:t>
            </a:r>
            <a:r>
              <a:rPr lang="fr-FR" sz="2400" dirty="0">
                <a:ea typeface="Calibri" charset="0"/>
                <a:cs typeface="Calibri" charset="0"/>
              </a:rPr>
              <a:t>, </a:t>
            </a:r>
            <a:r>
              <a:rPr lang="fr-FR" sz="2400" dirty="0" err="1">
                <a:ea typeface="Calibri" charset="0"/>
                <a:cs typeface="Calibri" charset="0"/>
              </a:rPr>
              <a:t>launches</a:t>
            </a:r>
            <a:r>
              <a:rPr lang="fr-FR" sz="2400" dirty="0">
                <a:ea typeface="Calibri" charset="0"/>
                <a:cs typeface="Calibri" charset="0"/>
              </a:rPr>
              <a:t>, and </a:t>
            </a:r>
            <a:r>
              <a:rPr lang="fr-FR" sz="2400" dirty="0" err="1">
                <a:ea typeface="Calibri" charset="0"/>
                <a:cs typeface="Calibri" charset="0"/>
              </a:rPr>
              <a:t>sees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what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happens</a:t>
            </a:r>
            <a:r>
              <a:rPr lang="fr-FR" sz="2400" dirty="0" smtClean="0">
                <a:ea typeface="Calibri" charset="0"/>
                <a:cs typeface="Calibri" charset="0"/>
              </a:rPr>
              <a:t>. »</a:t>
            </a:r>
            <a:endParaRPr lang="fr-FR" sz="2400" dirty="0"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endParaRPr lang="fr-FR" sz="2400" dirty="0"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400" dirty="0" smtClean="0">
                <a:ea typeface="Calibri" charset="0"/>
                <a:cs typeface="Calibri" charset="0"/>
              </a:rPr>
              <a:t>« </a:t>
            </a:r>
            <a:r>
              <a:rPr lang="fr-FR" sz="2400" dirty="0" err="1" smtClean="0">
                <a:ea typeface="Calibri" charset="0"/>
                <a:cs typeface="Calibri" charset="0"/>
              </a:rPr>
              <a:t>My</a:t>
            </a:r>
            <a:r>
              <a:rPr lang="fr-FR" sz="2400" dirty="0" smtClean="0">
                <a:ea typeface="Calibri" charset="0"/>
                <a:cs typeface="Calibri" charset="0"/>
              </a:rPr>
              <a:t> </a:t>
            </a:r>
            <a:r>
              <a:rPr lang="fr-FR" sz="2400" dirty="0">
                <a:ea typeface="Calibri" charset="0"/>
                <a:cs typeface="Calibri" charset="0"/>
              </a:rPr>
              <a:t>team </a:t>
            </a:r>
            <a:r>
              <a:rPr lang="fr-FR" sz="2400" dirty="0" err="1">
                <a:ea typeface="Calibri" charset="0"/>
                <a:cs typeface="Calibri" charset="0"/>
              </a:rPr>
              <a:t>can't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make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that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decision</a:t>
            </a:r>
            <a:r>
              <a:rPr lang="fr-FR" sz="2400" dirty="0">
                <a:ea typeface="Calibri" charset="0"/>
                <a:cs typeface="Calibri" charset="0"/>
              </a:rPr>
              <a:t>. </a:t>
            </a:r>
            <a:r>
              <a:rPr lang="fr-FR" sz="2400" dirty="0" err="1">
                <a:ea typeface="Calibri" charset="0"/>
                <a:cs typeface="Calibri" charset="0"/>
              </a:rPr>
              <a:t>We</a:t>
            </a:r>
            <a:r>
              <a:rPr lang="fr-FR" sz="2400" dirty="0">
                <a:ea typeface="Calibri" charset="0"/>
                <a:cs typeface="Calibri" charset="0"/>
              </a:rPr>
              <a:t> come up </a:t>
            </a:r>
            <a:r>
              <a:rPr lang="fr-FR" sz="2400" dirty="0" err="1">
                <a:ea typeface="Calibri" charset="0"/>
                <a:cs typeface="Calibri" charset="0"/>
              </a:rPr>
              <a:t>with</a:t>
            </a:r>
            <a:r>
              <a:rPr lang="fr-FR" sz="2400" dirty="0">
                <a:ea typeface="Calibri" charset="0"/>
                <a:cs typeface="Calibri" charset="0"/>
              </a:rPr>
              <a:t> the </a:t>
            </a:r>
            <a:r>
              <a:rPr lang="fr-FR" sz="2400" dirty="0" err="1">
                <a:ea typeface="Calibri" charset="0"/>
                <a:cs typeface="Calibri" charset="0"/>
              </a:rPr>
              <a:t>ideas</a:t>
            </a:r>
            <a:r>
              <a:rPr lang="fr-FR" sz="2400" dirty="0">
                <a:ea typeface="Calibri" charset="0"/>
                <a:cs typeface="Calibri" charset="0"/>
              </a:rPr>
              <a:t>, but </a:t>
            </a:r>
            <a:r>
              <a:rPr lang="fr-FR" sz="2400" dirty="0" err="1">
                <a:ea typeface="Calibri" charset="0"/>
                <a:cs typeface="Calibri" charset="0"/>
              </a:rPr>
              <a:t>what</a:t>
            </a:r>
            <a:r>
              <a:rPr lang="fr-FR" sz="2400" dirty="0">
                <a:ea typeface="Calibri" charset="0"/>
                <a:cs typeface="Calibri" charset="0"/>
              </a:rPr>
              <a:t> drives </a:t>
            </a:r>
            <a:r>
              <a:rPr lang="fr-FR" sz="2400" dirty="0" err="1">
                <a:ea typeface="Calibri" charset="0"/>
                <a:cs typeface="Calibri" charset="0"/>
              </a:rPr>
              <a:t>product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decisions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is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our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customers</a:t>
            </a:r>
            <a:r>
              <a:rPr lang="fr-FR" sz="2400" dirty="0">
                <a:ea typeface="Calibri" charset="0"/>
                <a:cs typeface="Calibri" charset="0"/>
              </a:rPr>
              <a:t> and </a:t>
            </a:r>
            <a:r>
              <a:rPr lang="fr-FR" sz="2400" dirty="0" err="1">
                <a:ea typeface="Calibri" charset="0"/>
                <a:cs typeface="Calibri" charset="0"/>
              </a:rPr>
              <a:t>what</a:t>
            </a:r>
            <a:r>
              <a:rPr lang="fr-FR" sz="2400" dirty="0"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ea typeface="Calibri" charset="0"/>
                <a:cs typeface="Calibri" charset="0"/>
              </a:rPr>
              <a:t>customers</a:t>
            </a:r>
            <a:r>
              <a:rPr lang="fr-FR" sz="2400" dirty="0">
                <a:ea typeface="Calibri" charset="0"/>
                <a:cs typeface="Calibri" charset="0"/>
              </a:rPr>
              <a:t> do and how </a:t>
            </a:r>
            <a:r>
              <a:rPr lang="fr-FR" sz="2400" dirty="0" err="1">
                <a:ea typeface="Calibri" charset="0"/>
                <a:cs typeface="Calibri" charset="0"/>
              </a:rPr>
              <a:t>they</a:t>
            </a:r>
            <a:r>
              <a:rPr lang="fr-FR" sz="2400" dirty="0">
                <a:ea typeface="Calibri" charset="0"/>
                <a:cs typeface="Calibri" charset="0"/>
              </a:rPr>
              <a:t> use the </a:t>
            </a:r>
            <a:r>
              <a:rPr lang="fr-FR" sz="2400" dirty="0" err="1" smtClean="0">
                <a:ea typeface="Calibri" charset="0"/>
                <a:cs typeface="Calibri" charset="0"/>
              </a:rPr>
              <a:t>product</a:t>
            </a:r>
            <a:r>
              <a:rPr lang="fr-FR" sz="2400" dirty="0">
                <a:ea typeface="Calibri" charset="0"/>
                <a:cs typeface="Calibri" charset="0"/>
              </a:rPr>
              <a:t>. »</a:t>
            </a:r>
          </a:p>
          <a:p>
            <a:pPr marL="0" indent="0">
              <a:buNone/>
            </a:pPr>
            <a:r>
              <a:rPr lang="fr-FR" sz="2400" dirty="0"/>
              <a:t>                                                                                                               </a:t>
            </a:r>
            <a:r>
              <a:rPr lang="fr-FR" sz="2400" dirty="0" err="1"/>
              <a:t>Netflix</a:t>
            </a:r>
            <a:r>
              <a:rPr lang="fr-FR" sz="2400" dirty="0"/>
              <a:t> Co-</a:t>
            </a:r>
            <a:r>
              <a:rPr lang="fr-FR" sz="2400" dirty="0" err="1"/>
              <a:t>founder</a:t>
            </a:r>
            <a:r>
              <a:rPr lang="fr-FR" sz="2400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1284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smtClean="0"/>
              <a:t>ADOPT A SMART APPROACH : START WITH STRATEGY</a:t>
            </a:r>
            <a:endParaRPr lang="fr-FR"/>
          </a:p>
        </p:txBody>
      </p:sp>
      <p:pic>
        <p:nvPicPr>
          <p:cNvPr id="4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1487190"/>
            <a:ext cx="6243864" cy="3900323"/>
          </a:xfrm>
        </p:spPr>
      </p:pic>
      <p:sp>
        <p:nvSpPr>
          <p:cNvPr id="5" name="ZoneTexte 4"/>
          <p:cNvSpPr txBox="1"/>
          <p:nvPr/>
        </p:nvSpPr>
        <p:spPr>
          <a:xfrm>
            <a:off x="604157" y="5549140"/>
            <a:ext cx="6243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Big Data: Using SMART Big Data, Analytics and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Metrics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Make Better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Decisions,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B.Marr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91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403064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WHAT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HOW TO ADOPT  A SMART APPROACH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313" y="1488849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A lot of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companies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waste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time and money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installing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expensive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software, putting data on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hiring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data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scientists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hoping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some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magic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happen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. </a:t>
            </a: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endParaRPr lang="fr-FR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They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realise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they’ve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learnt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 lot more about the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tech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but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nothing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new about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business.</a:t>
            </a:r>
          </a:p>
          <a:p>
            <a:pPr>
              <a:buFont typeface="Wingdings" charset="2"/>
              <a:buChar char="§"/>
            </a:pPr>
            <a:endParaRPr lang="fr-FR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The right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way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approach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: to figure out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decisions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trying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be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supported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data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needed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to do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4" y="5840187"/>
            <a:ext cx="707339" cy="88480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43623" y="5908757"/>
            <a:ext cx="806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 smtClean="0"/>
              <a:t>Big</a:t>
            </a:r>
            <a:r>
              <a:rPr lang="fr-FR" sz="2200" dirty="0" smtClean="0"/>
              <a:t> </a:t>
            </a:r>
            <a:r>
              <a:rPr lang="fr-FR" sz="2200" dirty="0"/>
              <a:t>Data: </a:t>
            </a:r>
            <a:r>
              <a:rPr lang="fr-FR" sz="2200" dirty="0" err="1"/>
              <a:t>Don’t</a:t>
            </a:r>
            <a:r>
              <a:rPr lang="fr-FR" sz="2200" dirty="0"/>
              <a:t> put the chart </a:t>
            </a:r>
            <a:r>
              <a:rPr lang="fr-FR" sz="2200" dirty="0" err="1"/>
              <a:t>before</a:t>
            </a:r>
            <a:r>
              <a:rPr lang="fr-FR" sz="2200" dirty="0"/>
              <a:t> the horse, Irish Times, May 2016</a:t>
            </a:r>
          </a:p>
          <a:p>
            <a:r>
              <a:rPr lang="fr-FR" sz="2200" dirty="0"/>
              <a:t>https://</a:t>
            </a:r>
            <a:r>
              <a:rPr lang="fr-FR" sz="2200" dirty="0" err="1"/>
              <a:t>lc.cx</a:t>
            </a:r>
            <a:r>
              <a:rPr lang="fr-FR" sz="2200" dirty="0"/>
              <a:t>/o9NR</a:t>
            </a:r>
          </a:p>
        </p:txBody>
      </p:sp>
    </p:spTree>
    <p:extLst>
      <p:ext uri="{BB962C8B-B14F-4D97-AF65-F5344CB8AC3E}">
        <p14:creationId xmlns:p14="http://schemas.microsoft.com/office/powerpoint/2010/main" val="152995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ADOPT A LONG TERM STRATEGY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0745" y="1469571"/>
            <a:ext cx="10863943" cy="51156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Question : in 2009, 3/4 people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would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stop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withing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two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months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.  </a:t>
            </a:r>
          </a:p>
          <a:p>
            <a:pPr>
              <a:buFont typeface="Wingdings" charset="2"/>
              <a:buChar char="§"/>
            </a:pP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Challenge : How to deal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this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engagement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problem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?</a:t>
            </a:r>
          </a:p>
          <a:p>
            <a:pPr>
              <a:buFont typeface="Wingdings" charset="2"/>
              <a:buChar char="§"/>
            </a:pPr>
            <a:endParaRPr lang="fr-FR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2,5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Years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of Data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Analysis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: </a:t>
            </a:r>
          </a:p>
          <a:p>
            <a:pPr lvl="2">
              <a:buFont typeface="Arial" charset="0"/>
              <a:buChar char="•"/>
            </a:pP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Users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who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had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used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service at least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seven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times in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first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month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were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over 90% 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likely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to return in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subsequent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months</a:t>
            </a:r>
            <a:endParaRPr lang="fr-FR" sz="2600" dirty="0">
              <a:latin typeface="Calibri" charset="0"/>
              <a:ea typeface="Calibri" charset="0"/>
              <a:cs typeface="Calibri" charset="0"/>
            </a:endParaRPr>
          </a:p>
          <a:p>
            <a:pPr lvl="2">
              <a:buFont typeface="Arial" charset="0"/>
              <a:buChar char="•"/>
            </a:pP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a user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followed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30 or more people,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was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almost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certainly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become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 long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term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user. </a:t>
            </a:r>
          </a:p>
          <a:p>
            <a:pPr lvl="2">
              <a:buFont typeface="Arial" charset="0"/>
              <a:buChar char="•"/>
            </a:pP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2/3 of the people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who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new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users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followed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were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purely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for content, </a:t>
            </a:r>
          </a:p>
          <a:p>
            <a:pPr lvl="2">
              <a:buFont typeface="Arial" charset="0"/>
              <a:buChar char="•"/>
            </a:pP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1/3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had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follow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the new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users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backs</a:t>
            </a:r>
            <a:endParaRPr lang="fr-FR" sz="2600" dirty="0">
              <a:latin typeface="Calibri" charset="0"/>
              <a:ea typeface="Calibri" charset="0"/>
              <a:cs typeface="Calibri" charset="0"/>
            </a:endParaRPr>
          </a:p>
          <a:p>
            <a:pPr lvl="2">
              <a:buFont typeface="Wingdings" charset="2"/>
              <a:buChar char="§"/>
            </a:pPr>
            <a:endParaRPr lang="fr-FR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Action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: Twitter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improved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the user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account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creation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fr-FR" sz="26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Result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: 20%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Increase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in long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term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engagement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787" y="0"/>
            <a:ext cx="2225233" cy="9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231136" y="964691"/>
            <a:ext cx="7729728" cy="40306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dirty="0" smtClean="0">
                <a:latin typeface="Brush Script MT" charset="0"/>
                <a:ea typeface="Brush Script MT" charset="0"/>
                <a:cs typeface="Brush Script MT" charset="0"/>
              </a:rPr>
              <a:t>       </a:t>
            </a:r>
            <a:r>
              <a:rPr lang="fr-FR" sz="6000" dirty="0" smtClean="0">
                <a:latin typeface="Chalkduster" charset="0"/>
                <a:ea typeface="Chalkduster" charset="0"/>
                <a:cs typeface="Chalkduster" charset="0"/>
              </a:rPr>
              <a:t>IMPACTS </a:t>
            </a:r>
            <a:r>
              <a:rPr lang="fr-FR" sz="6000" dirty="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0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02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9411" y="-43883"/>
            <a:ext cx="10515600" cy="1325563"/>
          </a:xfrm>
        </p:spPr>
        <p:txBody>
          <a:bodyPr/>
          <a:lstStyle/>
          <a:p>
            <a:r>
              <a:rPr lang="fr-FR" dirty="0" smtClean="0"/>
              <a:t>THE EMERGENCE OF DATA-DRIVEN HR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3" y="1987695"/>
            <a:ext cx="5975140" cy="3539527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93" y="1987695"/>
            <a:ext cx="5831793" cy="353952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08301" y="1458026"/>
            <a:ext cx="4417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 smtClean="0"/>
              <a:t>Linkedin</a:t>
            </a:r>
            <a:r>
              <a:rPr lang="fr-FR" sz="2200" dirty="0" smtClean="0"/>
              <a:t> </a:t>
            </a:r>
            <a:r>
              <a:rPr lang="fr-FR" sz="2200" dirty="0" err="1" smtClean="0"/>
              <a:t>Salary</a:t>
            </a:r>
            <a:r>
              <a:rPr lang="fr-FR" sz="2200" dirty="0" smtClean="0"/>
              <a:t> : </a:t>
            </a:r>
            <a:r>
              <a:rPr lang="fr-FR" sz="2200" dirty="0" err="1" smtClean="0"/>
              <a:t>Salary</a:t>
            </a:r>
            <a:r>
              <a:rPr lang="fr-FR" sz="2200" dirty="0" smtClean="0"/>
              <a:t> Comparaison </a:t>
            </a:r>
            <a:endParaRPr lang="fr-FR" sz="2200" dirty="0"/>
          </a:p>
        </p:txBody>
      </p:sp>
      <p:sp>
        <p:nvSpPr>
          <p:cNvPr id="7" name="ZoneTexte 6"/>
          <p:cNvSpPr txBox="1"/>
          <p:nvPr/>
        </p:nvSpPr>
        <p:spPr>
          <a:xfrm>
            <a:off x="6678385" y="1471963"/>
            <a:ext cx="5062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Bob emploi: </a:t>
            </a:r>
            <a:r>
              <a:rPr lang="fr-FR" sz="2200" dirty="0" err="1" smtClean="0"/>
              <a:t>personalization</a:t>
            </a:r>
            <a:r>
              <a:rPr lang="fr-FR" sz="2200" dirty="0" smtClean="0"/>
              <a:t> of the </a:t>
            </a:r>
            <a:r>
              <a:rPr lang="fr-FR" sz="2200" dirty="0" err="1" smtClean="0"/>
              <a:t>search</a:t>
            </a:r>
            <a:r>
              <a:rPr lang="fr-FR" sz="2200" dirty="0" smtClean="0"/>
              <a:t> 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6887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/>
              <a:t>THE EMERGENCE OF DATA-DRIVEN HR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1047977"/>
            <a:ext cx="5864986" cy="292372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4167642"/>
            <a:ext cx="3725944" cy="25374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48" y="1059544"/>
            <a:ext cx="4379193" cy="151992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47" y="2579470"/>
            <a:ext cx="4379193" cy="39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61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THE EMERGENCE OF THE DATA-DRIVEN DECISION MANAGEMENT (DDDM)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5404" y="2065791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the adoption of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Data, managers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useless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if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they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only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give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answers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not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asking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the right questions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highlighted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by the data. </a:t>
            </a:r>
          </a:p>
          <a:p>
            <a:pPr>
              <a:buFont typeface="Wingdings" charset="2"/>
              <a:buChar char="§"/>
            </a:pPr>
            <a:endParaRPr lang="fr-FR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Managers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have to challenge the data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collected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: </a:t>
            </a: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buFont typeface="Arial" charset="0"/>
              <a:buChar char="•"/>
            </a:pP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hat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the data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saying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? </a:t>
            </a:r>
          </a:p>
          <a:p>
            <a:pPr lvl="1">
              <a:buFont typeface="Arial" charset="0"/>
              <a:buChar char="•"/>
            </a:pP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How 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confident are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they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in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dashboards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other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data reports?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4" y="5803652"/>
            <a:ext cx="707339" cy="88480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24643" y="5803652"/>
            <a:ext cx="58748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Big</a:t>
            </a:r>
            <a:r>
              <a:rPr lang="fr-FR" sz="2200" dirty="0"/>
              <a:t> Data, the Management </a:t>
            </a:r>
            <a:r>
              <a:rPr lang="fr-FR" sz="2200" dirty="0" err="1"/>
              <a:t>revolution</a:t>
            </a:r>
            <a:r>
              <a:rPr lang="fr-FR" sz="2200" dirty="0"/>
              <a:t> , HBR, 2012</a:t>
            </a:r>
          </a:p>
          <a:p>
            <a:r>
              <a:rPr lang="fr-FR" sz="2200" dirty="0" smtClean="0"/>
              <a:t>http</a:t>
            </a:r>
            <a:r>
              <a:rPr lang="fr-FR" sz="2200" dirty="0"/>
              <a:t>://</a:t>
            </a:r>
            <a:r>
              <a:rPr lang="fr-FR" sz="2200" dirty="0" err="1"/>
              <a:t>urlz.fr</a:t>
            </a:r>
            <a:r>
              <a:rPr lang="fr-FR" sz="2200" dirty="0"/>
              <a:t>/4nRc</a:t>
            </a:r>
          </a:p>
        </p:txBody>
      </p:sp>
    </p:spTree>
    <p:extLst>
      <p:ext uri="{BB962C8B-B14F-4D97-AF65-F5344CB8AC3E}">
        <p14:creationId xmlns:p14="http://schemas.microsoft.com/office/powerpoint/2010/main" val="1468220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THE EMERGENCE OF THE VISUAL MANAGER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2" y="1578788"/>
            <a:ext cx="4683243" cy="312804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57" y="1446758"/>
            <a:ext cx="4806310" cy="32600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46230" y="5355005"/>
            <a:ext cx="30534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Weekly </a:t>
            </a:r>
            <a:r>
              <a:rPr lang="fr-FR" sz="2200" dirty="0" err="1"/>
              <a:t>Address</a:t>
            </a:r>
            <a:r>
              <a:rPr lang="fr-FR" sz="2200" dirty="0"/>
              <a:t>: Building on </a:t>
            </a:r>
            <a:r>
              <a:rPr lang="fr-FR" sz="2200" dirty="0" err="1"/>
              <a:t>America’s</a:t>
            </a:r>
            <a:r>
              <a:rPr lang="fr-FR" sz="2200" dirty="0"/>
              <a:t> </a:t>
            </a:r>
            <a:r>
              <a:rPr lang="fr-FR" sz="2200" dirty="0" err="1"/>
              <a:t>Economic</a:t>
            </a:r>
            <a:r>
              <a:rPr lang="fr-FR" sz="2200" dirty="0"/>
              <a:t> </a:t>
            </a:r>
            <a:r>
              <a:rPr lang="fr-FR" sz="2200" dirty="0" err="1"/>
              <a:t>Recovery</a:t>
            </a:r>
            <a:endParaRPr lang="fr-FR" sz="2200" dirty="0"/>
          </a:p>
        </p:txBody>
      </p:sp>
      <p:pic>
        <p:nvPicPr>
          <p:cNvPr id="8" name="Imag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3" y="5290456"/>
            <a:ext cx="1184717" cy="1172545"/>
          </a:xfrm>
          <a:prstGeom prst="rect">
            <a:avLst/>
          </a:prstGeom>
        </p:spPr>
      </p:pic>
      <p:pic>
        <p:nvPicPr>
          <p:cNvPr id="9" name="Image 8">
            <a:hlinkClick r:id="rId6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57" y="5242824"/>
            <a:ext cx="1232843" cy="12201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50629" y="5355005"/>
            <a:ext cx="39569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>
                <a:solidFill>
                  <a:srgbClr val="000000"/>
                </a:solidFill>
                <a:latin typeface="Roboto" charset="0"/>
              </a:rPr>
              <a:t>White House White </a:t>
            </a:r>
            <a:r>
              <a:rPr lang="fr-FR" sz="2200" dirty="0" err="1">
                <a:solidFill>
                  <a:srgbClr val="000000"/>
                </a:solidFill>
                <a:latin typeface="Roboto" charset="0"/>
              </a:rPr>
              <a:t>Board</a:t>
            </a:r>
            <a:r>
              <a:rPr lang="fr-FR" sz="2200" dirty="0">
                <a:solidFill>
                  <a:srgbClr val="000000"/>
                </a:solidFill>
                <a:latin typeface="Roboto" charset="0"/>
              </a:rPr>
              <a:t>: Vice </a:t>
            </a:r>
            <a:r>
              <a:rPr lang="fr-FR" sz="2200" dirty="0" err="1">
                <a:solidFill>
                  <a:srgbClr val="000000"/>
                </a:solidFill>
                <a:latin typeface="Roboto" charset="0"/>
              </a:rPr>
              <a:t>President</a:t>
            </a:r>
            <a:r>
              <a:rPr lang="fr-FR" sz="2200" dirty="0">
                <a:solidFill>
                  <a:srgbClr val="000000"/>
                </a:solidFill>
                <a:latin typeface="Roboto" charset="0"/>
              </a:rPr>
              <a:t> </a:t>
            </a:r>
            <a:r>
              <a:rPr lang="fr-FR" sz="2200" dirty="0" err="1">
                <a:solidFill>
                  <a:srgbClr val="000000"/>
                </a:solidFill>
                <a:latin typeface="Roboto" charset="0"/>
              </a:rPr>
              <a:t>Biden</a:t>
            </a:r>
            <a:r>
              <a:rPr lang="fr-FR" sz="2200" dirty="0">
                <a:solidFill>
                  <a:srgbClr val="000000"/>
                </a:solidFill>
                <a:latin typeface="Roboto" charset="0"/>
              </a:rPr>
              <a:t> on </a:t>
            </a:r>
            <a:r>
              <a:rPr lang="fr-FR" sz="2200" dirty="0" err="1">
                <a:solidFill>
                  <a:srgbClr val="000000"/>
                </a:solidFill>
                <a:latin typeface="Roboto" charset="0"/>
              </a:rPr>
              <a:t>Rebuild</a:t>
            </a:r>
            <a:r>
              <a:rPr lang="fr-FR" sz="2200" dirty="0">
                <a:solidFill>
                  <a:srgbClr val="000000"/>
                </a:solidFill>
                <a:latin typeface="Roboto" charset="0"/>
              </a:rPr>
              <a:t> </a:t>
            </a:r>
            <a:r>
              <a:rPr lang="fr-FR" sz="2200" dirty="0" err="1">
                <a:solidFill>
                  <a:srgbClr val="000000"/>
                </a:solidFill>
                <a:latin typeface="Roboto" charset="0"/>
              </a:rPr>
              <a:t>America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188953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THE EMERGENCE OF THE DATA-DRIVEN PERFORMANCE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1" y="2206258"/>
            <a:ext cx="4642320" cy="122471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0" y="3523562"/>
            <a:ext cx="6128365" cy="1958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21" y="2259433"/>
            <a:ext cx="1486045" cy="11715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70148" y="1682778"/>
            <a:ext cx="421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New </a:t>
            </a:r>
            <a:r>
              <a:rPr lang="fr-FR" sz="2200" dirty="0" err="1" smtClean="0"/>
              <a:t>way</a:t>
            </a:r>
            <a:r>
              <a:rPr lang="fr-FR" sz="2200" dirty="0" smtClean="0"/>
              <a:t> to </a:t>
            </a:r>
            <a:r>
              <a:rPr lang="fr-FR" sz="2200" dirty="0" err="1" smtClean="0"/>
              <a:t>generate</a:t>
            </a:r>
            <a:r>
              <a:rPr lang="fr-FR" sz="2200" dirty="0" smtClean="0"/>
              <a:t> Performance </a:t>
            </a:r>
            <a:endParaRPr lang="fr-FR" sz="22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1" y="5782519"/>
            <a:ext cx="707339" cy="88480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61870" y="5853665"/>
            <a:ext cx="5681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L’Equipe explore la data </a:t>
            </a:r>
            <a:r>
              <a:rPr lang="fr-FR" sz="2200" dirty="0" err="1" smtClean="0"/>
              <a:t>revolution</a:t>
            </a:r>
            <a:r>
              <a:rPr lang="fr-FR" sz="2200" dirty="0" smtClean="0"/>
              <a:t> dans le Sport</a:t>
            </a:r>
          </a:p>
          <a:p>
            <a:r>
              <a:rPr lang="fr-FR" sz="2200" dirty="0"/>
              <a:t>https://</a:t>
            </a:r>
            <a:r>
              <a:rPr lang="fr-FR" sz="2200" dirty="0" err="1"/>
              <a:t>lc.cx</a:t>
            </a:r>
            <a:r>
              <a:rPr lang="fr-FR" sz="2200" dirty="0"/>
              <a:t>/</a:t>
            </a:r>
            <a:r>
              <a:rPr lang="fr-FR" sz="2200" dirty="0" err="1"/>
              <a:t>hSL</a:t>
            </a:r>
            <a:endParaRPr lang="fr-FR" sz="2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87" y="2259433"/>
            <a:ext cx="5616613" cy="3096338"/>
          </a:xfrm>
          <a:prstGeom prst="rect">
            <a:avLst/>
          </a:prstGeom>
        </p:spPr>
      </p:pic>
      <p:pic>
        <p:nvPicPr>
          <p:cNvPr id="12" name="Image 11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12" y="5756692"/>
            <a:ext cx="973387" cy="96338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594711" y="6040257"/>
            <a:ext cx="2204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Moneyball</a:t>
            </a:r>
            <a:r>
              <a:rPr lang="fr-FR" sz="2200" dirty="0"/>
              <a:t> (2011</a:t>
            </a:r>
            <a:r>
              <a:rPr lang="fr-FR" sz="2200" dirty="0" smtClean="0"/>
              <a:t>)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34399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FROM ANALYTICS TO BIG DATA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4131" y="1140031"/>
            <a:ext cx="11062252" cy="5207759"/>
          </a:xfrm>
        </p:spPr>
        <p:txBody>
          <a:bodyPr>
            <a:normAutofit fontScale="77500" lnSpcReduction="20000"/>
          </a:bodyPr>
          <a:lstStyle/>
          <a:p>
            <a:endParaRPr lang="fr-FR" sz="4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3V</a:t>
            </a:r>
          </a:p>
          <a:p>
            <a:pPr>
              <a:buFont typeface="Wingdings" charset="2"/>
              <a:buChar char="§"/>
            </a:pP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Volume</a:t>
            </a:r>
          </a:p>
          <a:p>
            <a:pPr>
              <a:buFont typeface="Wingdings" charset="2"/>
              <a:buChar char="§"/>
            </a:pPr>
            <a:r>
              <a:rPr lang="fr-FR" sz="4000" dirty="0" err="1" smtClean="0">
                <a:latin typeface="Calibri" charset="0"/>
                <a:ea typeface="Calibri" charset="0"/>
                <a:cs typeface="Calibri" charset="0"/>
              </a:rPr>
              <a:t>Velocity</a:t>
            </a:r>
            <a:endParaRPr lang="fr-FR" sz="40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4000" dirty="0" err="1" smtClean="0">
                <a:latin typeface="Calibri" charset="0"/>
                <a:ea typeface="Calibri" charset="0"/>
                <a:cs typeface="Calibri" charset="0"/>
              </a:rPr>
              <a:t>Variety</a:t>
            </a:r>
            <a:endParaRPr lang="fr-FR" sz="4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fr-FR" sz="4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D</a:t>
            </a:r>
          </a:p>
          <a:p>
            <a:pPr>
              <a:buFont typeface="Wingdings" charset="2"/>
              <a:buChar char="§"/>
            </a:pPr>
            <a:r>
              <a:rPr lang="fr-FR" sz="4000" dirty="0" err="1" smtClean="0">
                <a:latin typeface="Calibri" charset="0"/>
                <a:ea typeface="Calibri" charset="0"/>
                <a:cs typeface="Calibri" charset="0"/>
              </a:rPr>
              <a:t>Digitalization</a:t>
            </a:r>
            <a:endParaRPr lang="fr-FR" sz="4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fr-FR" sz="4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2C </a:t>
            </a:r>
          </a:p>
          <a:p>
            <a:pPr>
              <a:buFont typeface="Wingdings" charset="2"/>
              <a:buChar char="§"/>
            </a:pPr>
            <a:r>
              <a:rPr lang="fr-FR" sz="4000" dirty="0" err="1" smtClean="0"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4000" dirty="0" err="1" smtClean="0">
                <a:latin typeface="Calibri" charset="0"/>
                <a:ea typeface="Calibri" charset="0"/>
                <a:cs typeface="Calibri" charset="0"/>
              </a:rPr>
              <a:t>Capacity</a:t>
            </a: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fr-FR" sz="4000" dirty="0" err="1" smtClean="0">
                <a:latin typeface="Calibri" charset="0"/>
                <a:ea typeface="Calibri" charset="0"/>
                <a:cs typeface="Calibri" charset="0"/>
              </a:rPr>
              <a:t>storage</a:t>
            </a: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4000" dirty="0" err="1" smtClean="0">
                <a:latin typeface="Calibri" charset="0"/>
                <a:ea typeface="Calibri" charset="0"/>
                <a:cs typeface="Calibri" charset="0"/>
              </a:rPr>
              <a:t>processing</a:t>
            </a: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 at a </a:t>
            </a:r>
            <a:r>
              <a:rPr lang="fr-FR" sz="4000" dirty="0" err="1" smtClean="0"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4000" dirty="0" err="1" smtClean="0">
                <a:latin typeface="Calibri" charset="0"/>
                <a:ea typeface="Calibri" charset="0"/>
                <a:cs typeface="Calibri" charset="0"/>
              </a:rPr>
              <a:t>Cost</a:t>
            </a: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endParaRPr lang="fr-FR" sz="3400" dirty="0"/>
          </a:p>
        </p:txBody>
      </p:sp>
    </p:spTree>
    <p:extLst>
      <p:ext uri="{BB962C8B-B14F-4D97-AF65-F5344CB8AC3E}">
        <p14:creationId xmlns:p14="http://schemas.microsoft.com/office/powerpoint/2010/main" val="118961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A NEW MESSY AND LUCRATIVE BUSINESS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7383" y="132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« Global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organizational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spending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on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Data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exceeded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$31 billion in 2013, and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predicted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reach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b="1" dirty="0">
                <a:latin typeface="Calibri" charset="0"/>
                <a:ea typeface="Calibri" charset="0"/>
                <a:cs typeface="Calibri" charset="0"/>
              </a:rPr>
              <a:t>$114 billion in 2018 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 » </a:t>
            </a:r>
          </a:p>
          <a:p>
            <a:pPr marL="0" indent="0" algn="r">
              <a:buNone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Cap 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Gemini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74" y="2435379"/>
            <a:ext cx="6026333" cy="41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3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 MANAGERIAL REVOLUTION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0741" y="12729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A Shift in Management : 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do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think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" </a:t>
            </a: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do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know 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»</a:t>
            </a:r>
          </a:p>
          <a:p>
            <a:pPr marL="0" indent="0">
              <a:buNone/>
            </a:pPr>
            <a:endParaRPr lang="fr-FR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New challenge of the management :</a:t>
            </a:r>
          </a:p>
          <a:p>
            <a:pPr lvl="1">
              <a:buFont typeface="Arial" charset="0"/>
              <a:buChar char="•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Collect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share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data</a:t>
            </a:r>
          </a:p>
          <a:p>
            <a:pPr lvl="1">
              <a:buFont typeface="Arial" charset="0"/>
              <a:buChar char="•"/>
            </a:pP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Solve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problems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Take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the right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decision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as quick as possible</a:t>
            </a:r>
          </a:p>
          <a:p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New  challenge for the managers : </a:t>
            </a:r>
          </a:p>
          <a:p>
            <a:pPr lvl="1">
              <a:buFont typeface="Arial" charset="0"/>
              <a:buChar char="•"/>
            </a:pP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Use data for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day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activities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create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value and business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1" y="5973192"/>
            <a:ext cx="707339" cy="884808"/>
          </a:xfrm>
          <a:prstGeom prst="rect">
            <a:avLst/>
          </a:prstGeom>
        </p:spPr>
      </p:pic>
      <p:pic>
        <p:nvPicPr>
          <p:cNvPr id="5" name="Espace réservé du contenu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458" y="0"/>
            <a:ext cx="2131752" cy="2735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7570" y="6115321"/>
            <a:ext cx="9215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« 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Data, the management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revolution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», HBR,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Oct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2012.</a:t>
            </a:r>
          </a:p>
          <a:p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hbr.org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/2012/10/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-data-the-management-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revolution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fr-FR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53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EMERGENCE OF THE DATA-DRIVEN ORGANIZATION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58" y="2510265"/>
            <a:ext cx="1785823" cy="2634003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21" y="2510265"/>
            <a:ext cx="1855979" cy="2634003"/>
          </a:xfrm>
          <a:prstGeom prst="rect">
            <a:avLst/>
          </a:prstGeom>
        </p:spPr>
      </p:pic>
      <p:pic>
        <p:nvPicPr>
          <p:cNvPr id="6" name="Espace réservé du contenu 3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05" y="2510265"/>
            <a:ext cx="1856829" cy="2634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607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DIGITAL NATIVE AND NON DIGITAL NATIVE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46" y="1690688"/>
            <a:ext cx="685800" cy="635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90" y="1508976"/>
            <a:ext cx="533400" cy="1092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6" y="1843088"/>
            <a:ext cx="1244600" cy="482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780" y="1784083"/>
            <a:ext cx="1244600" cy="6223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23" y="1784083"/>
            <a:ext cx="1930400" cy="482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9568"/>
            <a:ext cx="1358900" cy="6858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34" y="1804439"/>
            <a:ext cx="1758057" cy="682986"/>
          </a:xfrm>
          <a:prstGeom prst="rect">
            <a:avLst/>
          </a:prstGeom>
        </p:spPr>
      </p:pic>
      <p:pic>
        <p:nvPicPr>
          <p:cNvPr id="11" name="Espace réservé du contenu 16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662" y="4384901"/>
            <a:ext cx="1817060" cy="120318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79" y="4675906"/>
            <a:ext cx="2286000" cy="812800"/>
          </a:xfrm>
          <a:prstGeom prst="rect">
            <a:avLst/>
          </a:prstGeom>
        </p:spPr>
      </p:pic>
      <p:pic>
        <p:nvPicPr>
          <p:cNvPr id="13" name="Espace réservé du contenu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46" y="4619348"/>
            <a:ext cx="1054100" cy="1079500"/>
          </a:xfrm>
          <a:prstGeom prst="rect">
            <a:avLst/>
          </a:prstGeom>
        </p:spPr>
      </p:pic>
      <p:pic>
        <p:nvPicPr>
          <p:cNvPr id="14" name="Espace réservé du contenu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6" y="4626503"/>
            <a:ext cx="3082837" cy="91440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5383646" y="2895386"/>
            <a:ext cx="1699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Digital Native  </a:t>
            </a:r>
            <a:endParaRPr lang="fr-FR" sz="2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5257800" y="6096000"/>
            <a:ext cx="2319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Non Digital Native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071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FEDEX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357" y="1163016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In 1978, by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FedEx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founder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and Chairman Fred Smith:  </a:t>
            </a:r>
          </a:p>
          <a:p>
            <a:pPr marL="0" indent="0">
              <a:buNone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“The information about the package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as important as the package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itself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.” </a:t>
            </a:r>
            <a:endParaRPr lang="fr-FR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fr-FR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Why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Fexed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drivers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took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only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right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turns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Improvement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in fuel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savings</a:t>
            </a:r>
            <a:endParaRPr lang="fr-FR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Improvement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safety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Reducing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wasted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time! </a:t>
            </a:r>
          </a:p>
          <a:p>
            <a:pPr marL="0" indent="0">
              <a:buNone/>
            </a:pPr>
            <a:endParaRPr lang="fr-FR" dirty="0">
              <a:latin typeface="Calibri" charset="0"/>
              <a:ea typeface="Calibri" charset="0"/>
              <a:cs typeface="Calibri" charset="0"/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0"/>
            <a:ext cx="2286000" cy="8128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0" y="5668219"/>
            <a:ext cx="707339" cy="8848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11150" y="5864570"/>
            <a:ext cx="6344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« </a:t>
            </a:r>
            <a:r>
              <a:rPr lang="fr-FR" dirty="0" smtClean="0"/>
              <a:t>How </a:t>
            </a:r>
            <a:r>
              <a:rPr lang="fr-FR" dirty="0" err="1" smtClean="0"/>
              <a:t>Big</a:t>
            </a:r>
            <a:r>
              <a:rPr lang="fr-FR" dirty="0" smtClean="0"/>
              <a:t> Data Has </a:t>
            </a:r>
            <a:r>
              <a:rPr lang="fr-FR" dirty="0" err="1" smtClean="0"/>
              <a:t>Delivered</a:t>
            </a:r>
            <a:r>
              <a:rPr lang="fr-FR" dirty="0" smtClean="0"/>
              <a:t> For </a:t>
            </a:r>
            <a:r>
              <a:rPr lang="fr-FR" dirty="0" err="1" smtClean="0"/>
              <a:t>FedEx</a:t>
            </a:r>
            <a:r>
              <a:rPr lang="fr-FR" dirty="0" smtClean="0"/>
              <a:t> For 25 </a:t>
            </a:r>
            <a:r>
              <a:rPr lang="fr-FR" dirty="0" err="1" smtClean="0"/>
              <a:t>Years</a:t>
            </a:r>
            <a:r>
              <a:rPr lang="fr-FR" dirty="0" smtClean="0"/>
              <a:t> », </a:t>
            </a:r>
            <a:r>
              <a:rPr lang="fr-FR" dirty="0" err="1" smtClean="0"/>
              <a:t>Nov</a:t>
            </a:r>
            <a:r>
              <a:rPr lang="fr-FR" dirty="0" smtClean="0"/>
              <a:t> 2013.</a:t>
            </a:r>
          </a:p>
          <a:p>
            <a:r>
              <a:rPr lang="fr-FR" dirty="0" smtClean="0"/>
              <a:t>https</a:t>
            </a:r>
            <a:r>
              <a:rPr lang="fr-FR" dirty="0"/>
              <a:t>://</a:t>
            </a:r>
            <a:r>
              <a:rPr lang="fr-FR" dirty="0" err="1"/>
              <a:t>goo.gl</a:t>
            </a:r>
            <a:r>
              <a:rPr lang="fr-FR" dirty="0"/>
              <a:t>/Z8rl1x</a:t>
            </a:r>
          </a:p>
        </p:txBody>
      </p:sp>
    </p:spTree>
    <p:extLst>
      <p:ext uri="{BB962C8B-B14F-4D97-AF65-F5344CB8AC3E}">
        <p14:creationId xmlns:p14="http://schemas.microsoft.com/office/powerpoint/2010/main" val="4565420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1331</Words>
  <Application>Microsoft Macintosh PowerPoint</Application>
  <PresentationFormat>Grand écran</PresentationFormat>
  <Paragraphs>196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5" baseType="lpstr">
      <vt:lpstr>Brush Script MT</vt:lpstr>
      <vt:lpstr>Calibri</vt:lpstr>
      <vt:lpstr>Calibri Light</vt:lpstr>
      <vt:lpstr>Chalkduster</vt:lpstr>
      <vt:lpstr>Roboto</vt:lpstr>
      <vt:lpstr>Wingdings</vt:lpstr>
      <vt:lpstr>Arial</vt:lpstr>
      <vt:lpstr>Thème Office</vt:lpstr>
      <vt:lpstr>Présentation PowerPoint</vt:lpstr>
      <vt:lpstr>Présentation PowerPoint</vt:lpstr>
      <vt:lpstr>WHAT ? </vt:lpstr>
      <vt:lpstr>FROM ANALYTICS TO BIG DATA </vt:lpstr>
      <vt:lpstr>A NEW MESSY AND LUCRATIVE BUSINESS</vt:lpstr>
      <vt:lpstr>A MANAGERIAL REVOLUTION </vt:lpstr>
      <vt:lpstr>EMERGENCE OF THE DATA-DRIVEN ORGANIZATION </vt:lpstr>
      <vt:lpstr>DIGITAL NATIVE AND NON DIGITAL NATIVE</vt:lpstr>
      <vt:lpstr>FEDEX </vt:lpstr>
      <vt:lpstr>GENERAL ELECTRIC </vt:lpstr>
      <vt:lpstr>VOLVO </vt:lpstr>
      <vt:lpstr>BIG DATA IMPROVE BUSINESS &amp; PERFORMANCES </vt:lpstr>
      <vt:lpstr>BIG OPPORTUNITIES AND DIFFICULTIES </vt:lpstr>
      <vt:lpstr>Présentation PowerPoint</vt:lpstr>
      <vt:lpstr>FACTORS OF SUCCESS </vt:lpstr>
      <vt:lpstr>DEVELOP A TECHNOLOGICAL  CULTURE  </vt:lpstr>
      <vt:lpstr>INVEST IN TECHNOLOGY </vt:lpstr>
      <vt:lpstr>HOW TO INVEST IN TECHNOLOGY </vt:lpstr>
      <vt:lpstr>INVEST IN DATA EXPERTISE</vt:lpstr>
      <vt:lpstr>INVEST IN DATA EXPERTISE </vt:lpstr>
      <vt:lpstr>HOW TO INVEST IN DATA EXPERTISE </vt:lpstr>
      <vt:lpstr>HOW TO INVEST IN DATA EXPERTISE</vt:lpstr>
      <vt:lpstr>IMPLEMENT A « DATA TEAM STRUCTURE »</vt:lpstr>
      <vt:lpstr>HOW TO IMPLEMENT A DATA TEAM? </vt:lpstr>
      <vt:lpstr>CONNECT DATA TO THE BUSINESS </vt:lpstr>
      <vt:lpstr>HOW TO CONNECT DATA TO THE BUSINESS</vt:lpstr>
      <vt:lpstr>ADOPT A CUSTOMER-CENTRIC APPROACH</vt:lpstr>
      <vt:lpstr>HOW TO ADOPT A CUSTOMER-CENTRIC APPROACH</vt:lpstr>
      <vt:lpstr>ADOPT A SMART APPROACH : START WITH STRATEGY</vt:lpstr>
      <vt:lpstr>HOW TO ADOPT  A SMART APPROACH </vt:lpstr>
      <vt:lpstr>ADOPT A LONG TERM STRATEGY </vt:lpstr>
      <vt:lpstr>Présentation PowerPoint</vt:lpstr>
      <vt:lpstr>THE EMERGENCE OF DATA-DRIVEN HR </vt:lpstr>
      <vt:lpstr>THE EMERGENCE OF DATA-DRIVEN HR </vt:lpstr>
      <vt:lpstr>THE EMERGENCE OF THE DATA-DRIVEN DECISION MANAGEMENT (DDDM) </vt:lpstr>
      <vt:lpstr>THE EMERGENCE OF THE VISUAL MANAGER</vt:lpstr>
      <vt:lpstr>THE EMERGENCE OF THE DATA-DRIVEN PERFORMANCE 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51</cp:revision>
  <dcterms:created xsi:type="dcterms:W3CDTF">2016-11-16T13:44:24Z</dcterms:created>
  <dcterms:modified xsi:type="dcterms:W3CDTF">2016-11-16T22:53:48Z</dcterms:modified>
</cp:coreProperties>
</file>